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66" r:id="rId3"/>
    <p:sldId id="290" r:id="rId4"/>
    <p:sldId id="267" r:id="rId5"/>
    <p:sldId id="291" r:id="rId6"/>
    <p:sldId id="268" r:id="rId7"/>
    <p:sldId id="270" r:id="rId8"/>
    <p:sldId id="269" r:id="rId9"/>
    <p:sldId id="271" r:id="rId10"/>
    <p:sldId id="261" r:id="rId11"/>
    <p:sldId id="284" r:id="rId12"/>
    <p:sldId id="273" r:id="rId13"/>
    <p:sldId id="292" r:id="rId14"/>
    <p:sldId id="281" r:id="rId15"/>
    <p:sldId id="293" r:id="rId16"/>
    <p:sldId id="272" r:id="rId17"/>
    <p:sldId id="275" r:id="rId18"/>
    <p:sldId id="276" r:id="rId19"/>
    <p:sldId id="277" r:id="rId20"/>
    <p:sldId id="278" r:id="rId21"/>
    <p:sldId id="279" r:id="rId22"/>
    <p:sldId id="280" r:id="rId23"/>
    <p:sldId id="289" r:id="rId24"/>
    <p:sldId id="294" r:id="rId25"/>
    <p:sldId id="282" r:id="rId26"/>
    <p:sldId id="283" r:id="rId27"/>
    <p:sldId id="286" r:id="rId28"/>
    <p:sldId id="287" r:id="rId29"/>
    <p:sldId id="288" r:id="rId30"/>
    <p:sldId id="296" r:id="rId31"/>
    <p:sldId id="295" r:id="rId32"/>
    <p:sldId id="285" r:id="rId33"/>
    <p:sldId id="264" r:id="rId3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907" y="18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143C79-3B08-4347-A398-4543AB95F6B1}" type="datetime3">
              <a:rPr lang="en-GB" smtClean="0">
                <a:solidFill>
                  <a:srgbClr val="003E74"/>
                </a:solidFill>
              </a:rPr>
              <a:t>9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Here’s the topic for today</a:t>
            </a:r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807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generating snapshots (solutions of a problem from your computer code)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compression: reducing the dimension of the problem (from number of degrees of freedom to number of POD basis functions)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training: fitting a surface to the reduced variables (POD coefficients) of the snapshots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04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760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83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52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Pred</a:t>
            </a:r>
            <a:r>
              <a:rPr lang="en-US" dirty="0"/>
              <a:t> is much faster than training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459462C-71D7-4FD1-91C9-59466B09DFCE}" type="datetime3">
              <a:rPr lang="en-GB" smtClean="0"/>
              <a:t>9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83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994B48C-1FA6-4437-9765-12AA0CDFAB2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C83818-EF5A-44FD-A605-FD1F6411944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04FCDC-A77B-4565-B36B-562B5913C9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BF5E8-B453-44F9-AA5B-B4BCB9962B9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7932F-4B06-45A0-9647-740AA8D1844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F0FB11-4951-4167-9BEF-3D10CDC8F19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576DD8-E346-400A-96FD-28F6CA02154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609B7C-C83A-448D-A329-D9534EA1D2B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77EF97-5C9C-45D4-8B5D-C425B9D887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7FB7295-044C-41B6-A463-B7AB9226F5D9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9B3019-6734-4314-BC2E-BAA21512AF7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38B622-3F99-4FC1-9F1F-76569C265BC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DF6CC4-A210-4619-9A38-67DFE965A49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17660F-FD68-498E-9479-84140721BDD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F1374D-EE79-47DA-90AB-93C8F48E52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DDE067D-F256-4FC8-AC73-25944B9C8B6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B062A28-6DA6-40F5-8330-91460B6699C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CDD156-22C3-4894-83EB-DE1135E888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CE588B-F57D-4C02-9951-4AC8B6D67B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9A6AE1A-C519-4AC2-90FE-2E6E10DCC80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4DED35-8B6F-41D0-AE1D-97930AF9EDD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F518D7-C907-4FDF-9776-3FC9707B3BC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512608-9CDD-497B-8EFC-093E8786171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0000CFD-BEE8-4C64-AF04-5B6913036A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8CA8AE-F4F4-46A2-9C81-C9E89BE56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3BDB7F-339E-4015-BFB2-ABE0ED0D2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FD01F6-F149-4236-9CBE-F137371DE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60B94-3423-4FDD-B050-7F6465D10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661593"/>
            <a:ext cx="8343900" cy="857250"/>
          </a:xfrm>
        </p:spPr>
        <p:txBody>
          <a:bodyPr/>
          <a:lstStyle/>
          <a:p>
            <a:pPr algn="ctr"/>
            <a:r>
              <a:rPr lang="en-US" sz="2400" b="1" dirty="0">
                <a:solidFill>
                  <a:srgbClr val="0085CA"/>
                </a:solidFill>
              </a:rPr>
              <a:t>Model Reduction Using Machine Learning Methods with Domain Decomposition for Fluid Flow Problems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428750" y="3249293"/>
            <a:ext cx="6400800" cy="698443"/>
          </a:xfrm>
        </p:spPr>
        <p:txBody>
          <a:bodyPr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Author: </a:t>
            </a:r>
            <a:r>
              <a:rPr lang="en-US" sz="1400" dirty="0" err="1">
                <a:solidFill>
                  <a:schemeClr val="tx1"/>
                </a:solidFill>
              </a:rPr>
              <a:t>Yunzhen</a:t>
            </a:r>
            <a:r>
              <a:rPr lang="en-US" sz="1400" dirty="0">
                <a:solidFill>
                  <a:schemeClr val="tx1"/>
                </a:solidFill>
              </a:rPr>
              <a:t> (Wade) Song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Supervisors: Christopher Pain, Claire Heaney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4312C33-AC74-4C09-B777-6F63BC97574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10818-4C42-4651-92D2-CB3256CE4DD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5E7B610-D5E8-4668-BC00-D23E9FB8F3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 Reduced Space: Long Short Term Memory (LSTM)  &amp; Gaussian Process Regression (GPR)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78281" y="4180756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method to obtain the training data X and label y for 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10</a:t>
            </a:fld>
            <a:endParaRPr 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1909D68-7E0B-461D-BD7D-63A06ADF4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325" y="1981805"/>
            <a:ext cx="3170267" cy="2174951"/>
          </a:xfrm>
          <a:prstGeom prst="rect">
            <a:avLst/>
          </a:prstGeom>
        </p:spPr>
      </p:pic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4432" y="2077177"/>
            <a:ext cx="3950877" cy="2613435"/>
          </a:xfrm>
        </p:spPr>
        <p:txBody>
          <a:bodyPr/>
          <a:lstStyle/>
          <a:p>
            <a:r>
              <a:rPr lang="en-US" dirty="0"/>
              <a:t>Each time step the LSTM takes reduced variables (e.g. from POD) from 3-time previous levels.</a:t>
            </a:r>
          </a:p>
          <a:p>
            <a:endParaRPr lang="en-US" dirty="0"/>
          </a:p>
          <a:p>
            <a:r>
              <a:rPr lang="en-US" dirty="0"/>
              <a:t>As for GPR, it takes reduced variable at 1-time previous levels.</a:t>
            </a:r>
          </a:p>
        </p:txBody>
      </p:sp>
    </p:spTree>
    <p:extLst>
      <p:ext uri="{BB962C8B-B14F-4D97-AF65-F5344CB8AC3E}">
        <p14:creationId xmlns:p14="http://schemas.microsoft.com/office/powerpoint/2010/main" val="2852025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in Reduced Space: DD-LSTM  DD-GPR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607504" y="4125792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Method of training and predicting DD-LSTM/GPR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11</a:t>
            </a:fld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FB0F39B2-B2CE-4414-8E5E-A5E43648CBC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2"/>
          <a:stretch>
            <a:fillRect/>
          </a:stretch>
        </p:blipFill>
        <p:spPr>
          <a:xfrm>
            <a:off x="3645210" y="1834316"/>
            <a:ext cx="3594731" cy="2167711"/>
          </a:xfrm>
        </p:spPr>
      </p:pic>
      <p:sp>
        <p:nvSpPr>
          <p:cNvPr id="14" name="内容占位符 31">
            <a:extLst>
              <a:ext uri="{FF2B5EF4-FFF2-40B4-BE49-F238E27FC236}">
                <a16:creationId xmlns:a16="http://schemas.microsoft.com/office/drawing/2014/main" id="{8F361579-50CC-4B17-BDFE-45C835FCCAE1}"/>
              </a:ext>
            </a:extLst>
          </p:cNvPr>
          <p:cNvSpPr txBox="1">
            <a:spLocks/>
          </p:cNvSpPr>
          <p:nvPr/>
        </p:nvSpPr>
        <p:spPr>
          <a:xfrm>
            <a:off x="491023" y="2032921"/>
            <a:ext cx="2332653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Local time step iteration</a:t>
            </a:r>
          </a:p>
          <a:p>
            <a:endParaRPr lang="en-US" dirty="0"/>
          </a:p>
          <a:p>
            <a:r>
              <a:rPr lang="en-US" dirty="0"/>
              <a:t>Current value and future value</a:t>
            </a:r>
          </a:p>
        </p:txBody>
      </p:sp>
    </p:spTree>
    <p:extLst>
      <p:ext uri="{BB962C8B-B14F-4D97-AF65-F5344CB8AC3E}">
        <p14:creationId xmlns:p14="http://schemas.microsoft.com/office/powerpoint/2010/main" val="270416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Predicting in Reduced Space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35513" y="4191285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method to obtain the training data X and label y for 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12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987420"/>
            <a:ext cx="3467544" cy="2613435"/>
          </a:xfrm>
        </p:spPr>
        <p:txBody>
          <a:bodyPr/>
          <a:lstStyle/>
          <a:p>
            <a:r>
              <a:rPr lang="en-US" dirty="0"/>
              <a:t>LSTM takes first 3 time steps’ reduced variables and get one prediction. The prediction will become the input of predicting further time steps’ result.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EE054F-6F4B-46F9-BE3E-548E3B5CA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31" y="1987420"/>
            <a:ext cx="4214588" cy="20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7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13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altLang="zh-CN" sz="4400" dirty="0"/>
              <a:t>Software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76485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Software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735513" y="4336199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interface including all settings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14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759936"/>
            <a:ext cx="3467544" cy="2613435"/>
          </a:xfrm>
        </p:spPr>
        <p:txBody>
          <a:bodyPr/>
          <a:lstStyle/>
          <a:p>
            <a:r>
              <a:rPr lang="en-US" dirty="0"/>
              <a:t>System: Linux</a:t>
            </a:r>
          </a:p>
          <a:p>
            <a:r>
              <a:rPr lang="en-US" dirty="0"/>
              <a:t>Packages: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IC-</a:t>
            </a:r>
            <a:r>
              <a:rPr lang="en-US" dirty="0" err="1"/>
              <a:t>Ferst</a:t>
            </a:r>
            <a:endParaRPr lang="en-US" dirty="0"/>
          </a:p>
          <a:p>
            <a:r>
              <a:rPr lang="en-US" dirty="0"/>
              <a:t>Main application software: Opal</a:t>
            </a:r>
          </a:p>
          <a:p>
            <a:r>
              <a:rPr lang="en-US" dirty="0"/>
              <a:t>ROM: LSTM, GPR, DD-LSTM, DD-GPR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B742C2-1641-4BFF-8544-294DC6D32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10"/>
          <a:stretch/>
        </p:blipFill>
        <p:spPr>
          <a:xfrm>
            <a:off x="4572000" y="1459589"/>
            <a:ext cx="4085712" cy="27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007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15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altLang="zh-CN" sz="4400" dirty="0"/>
              <a:t>Test cases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3272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1: 1D Square Wave using LSTM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80DC15-85DB-4FDA-A675-06F1FDF03B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7E26A-A98D-44F0-9141-DC00070E93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16</a:t>
            </a:fld>
            <a:endParaRPr lang="en-US"/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79C9A09D-86C4-4A05-AC5D-55F87FD459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0378" y="1637789"/>
            <a:ext cx="3609474" cy="2576117"/>
          </a:xfrm>
        </p:spPr>
      </p:pic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2916A4B-670B-4280-8355-AA97A790631E}"/>
              </a:ext>
            </a:extLst>
          </p:cNvPr>
          <p:cNvSpPr txBox="1">
            <a:spLocks/>
          </p:cNvSpPr>
          <p:nvPr/>
        </p:nvSpPr>
        <p:spPr>
          <a:xfrm>
            <a:off x="4735513" y="4191285"/>
            <a:ext cx="3951287" cy="427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Predicting 1D square wave by LSTM</a:t>
            </a:r>
          </a:p>
          <a:p>
            <a:r>
              <a:rPr lang="en-US" dirty="0">
                <a:solidFill>
                  <a:schemeClr val="tx1"/>
                </a:solidFill>
              </a:rPr>
              <a:t>(Red line is the label, blue line is the prediction)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197FB550-1939-4D9A-B850-B2746DB70232}"/>
              </a:ext>
            </a:extLst>
          </p:cNvPr>
          <p:cNvSpPr txBox="1">
            <a:spLocks/>
          </p:cNvSpPr>
          <p:nvPr/>
        </p:nvSpPr>
        <p:spPr>
          <a:xfrm>
            <a:off x="620713" y="4176971"/>
            <a:ext cx="3951287" cy="427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The process to train 1D square wave by LSTM</a:t>
            </a:r>
          </a:p>
          <a:p>
            <a:r>
              <a:rPr lang="en-US" dirty="0">
                <a:solidFill>
                  <a:schemeClr val="tx1"/>
                </a:solidFill>
              </a:rPr>
              <a:t>(Red line is the label, blue line is the prediction)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AF6B817-0DE0-4F4C-BDFE-78C7DB937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50" y="1617317"/>
            <a:ext cx="3609472" cy="25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0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2: 1D Square Wave using DD-LSTM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564063" y="4456675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process of 1D square wave by DD-LSTM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17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8650" y="2194267"/>
            <a:ext cx="3467544" cy="2613435"/>
          </a:xfrm>
        </p:spPr>
        <p:txBody>
          <a:bodyPr/>
          <a:lstStyle/>
          <a:p>
            <a:r>
              <a:rPr lang="en-US" dirty="0"/>
              <a:t>3 subdomains</a:t>
            </a:r>
          </a:p>
          <a:p>
            <a:r>
              <a:rPr lang="en-US" dirty="0"/>
              <a:t>Each subdomain takes the current value of itself and prediction value from its neighbors for local time iteration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7A2A9F-457B-4966-9F1D-61E987755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186" y="1755303"/>
            <a:ext cx="4165601" cy="26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30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3: 2D Flow Past a Cylinder (FPC) using LSTM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00700" y="1849528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data (Original FPC data)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18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3" y="2129405"/>
            <a:ext cx="3467544" cy="2613435"/>
          </a:xfrm>
        </p:spPr>
        <p:txBody>
          <a:bodyPr/>
          <a:lstStyle/>
          <a:p>
            <a:r>
              <a:rPr lang="en-US" dirty="0"/>
              <a:t>Using POD to compress, 10 POD basis functions</a:t>
            </a:r>
          </a:p>
          <a:p>
            <a:r>
              <a:rPr lang="en-US" dirty="0"/>
              <a:t>Using 180 time steps data to train the model</a:t>
            </a:r>
          </a:p>
          <a:p>
            <a:r>
              <a:rPr lang="en-US" dirty="0"/>
              <a:t>Predict 200 time steps (from the beginning)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5EE8432-D808-43F3-9DCD-83F4479E6F1F}"/>
              </a:ext>
            </a:extLst>
          </p:cNvPr>
          <p:cNvSpPr txBox="1">
            <a:spLocks/>
          </p:cNvSpPr>
          <p:nvPr/>
        </p:nvSpPr>
        <p:spPr>
          <a:xfrm>
            <a:off x="4400700" y="4159418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Prediction of 2D FPC by LSTM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2C79E-8F45-4D08-9B49-B66774724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425" y="2129405"/>
            <a:ext cx="4429050" cy="18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10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4: 2D FPC using GPR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4401155" y="4170692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of 2D FPC by GPR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19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8650" y="2161096"/>
            <a:ext cx="3467544" cy="2613435"/>
          </a:xfrm>
        </p:spPr>
        <p:txBody>
          <a:bodyPr/>
          <a:lstStyle/>
          <a:p>
            <a:r>
              <a:rPr lang="en-US" dirty="0"/>
              <a:t>Using POD to compress, 10 POD basis functions</a:t>
            </a:r>
          </a:p>
          <a:p>
            <a:r>
              <a:rPr lang="en-US" dirty="0"/>
              <a:t>Using 180 time steps data to train the model</a:t>
            </a:r>
          </a:p>
          <a:p>
            <a:r>
              <a:rPr lang="en-US" dirty="0"/>
              <a:t>Predict 200 time steps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F6653493-ABA6-448C-A31C-FD635DA3063F}"/>
              </a:ext>
            </a:extLst>
          </p:cNvPr>
          <p:cNvSpPr txBox="1">
            <a:spLocks/>
          </p:cNvSpPr>
          <p:nvPr/>
        </p:nvSpPr>
        <p:spPr>
          <a:xfrm>
            <a:off x="4400699" y="1881167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Training data (Original FPC data)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65BB69-4E78-42E4-8692-E21DC9B62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567" y="2145984"/>
            <a:ext cx="4330765" cy="185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01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5225" y="1817571"/>
            <a:ext cx="4717142" cy="2613435"/>
          </a:xfrm>
        </p:spPr>
        <p:txBody>
          <a:bodyPr/>
          <a:lstStyle/>
          <a:p>
            <a:r>
              <a:rPr lang="en-US" sz="1600" dirty="0"/>
              <a:t>Background </a:t>
            </a:r>
            <a:r>
              <a:rPr lang="en-US" altLang="zh-CN" sz="1600" dirty="0"/>
              <a:t>&amp; Motivation</a:t>
            </a:r>
          </a:p>
          <a:p>
            <a:r>
              <a:rPr lang="en-US" sz="1600" dirty="0"/>
              <a:t>Algorithm</a:t>
            </a:r>
          </a:p>
          <a:p>
            <a:r>
              <a:rPr lang="en-US" sz="1600" dirty="0"/>
              <a:t>Software</a:t>
            </a:r>
          </a:p>
          <a:p>
            <a:r>
              <a:rPr lang="en-US" altLang="zh-CN" sz="1600" dirty="0"/>
              <a:t>Test Cases</a:t>
            </a:r>
          </a:p>
          <a:p>
            <a:r>
              <a:rPr lang="en-US" altLang="zh-CN" sz="1600" dirty="0"/>
              <a:t>Comparison &amp; Discussion</a:t>
            </a:r>
          </a:p>
          <a:p>
            <a:r>
              <a:rPr lang="en-US" altLang="zh-CN" sz="1600" dirty="0"/>
              <a:t>Conclusion</a:t>
            </a:r>
          </a:p>
          <a:p>
            <a:r>
              <a:rPr lang="en-US" altLang="zh-CN" sz="1600" dirty="0"/>
              <a:t>Q&amp;A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588B535-9B1D-40BC-B21C-E54387C746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131213"/>
            <a:ext cx="1333698" cy="350102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9522" rIns="0" bIns="-9522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zh-CN" dirty="0"/>
              <a:t>Contents</a:t>
            </a:r>
            <a:endParaRPr lang="en-US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81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5: 2D FPC using DD-GPR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20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57200" y="1825213"/>
            <a:ext cx="3352800" cy="2613435"/>
          </a:xfrm>
        </p:spPr>
        <p:txBody>
          <a:bodyPr/>
          <a:lstStyle/>
          <a:p>
            <a:r>
              <a:rPr lang="en-US" dirty="0"/>
              <a:t>32 subdomains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Balance the weight of nodes in each subdomains.</a:t>
            </a:r>
          </a:p>
          <a:p>
            <a:r>
              <a:rPr lang="en-US" dirty="0"/>
              <a:t>Weight can be decided by Reynold stress.</a:t>
            </a:r>
          </a:p>
          <a:p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6D478E6-C33E-4992-9F83-03B9D64B1BC9}"/>
              </a:ext>
            </a:extLst>
          </p:cNvPr>
          <p:cNvSpPr txBox="1">
            <a:spLocks/>
          </p:cNvSpPr>
          <p:nvPr/>
        </p:nvSpPr>
        <p:spPr>
          <a:xfrm>
            <a:off x="4807555" y="4191285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Prediction of 2D FPC by DD-GPR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4E9D1DC-2EC1-43A3-96EF-0BCF05B4E387}"/>
              </a:ext>
            </a:extLst>
          </p:cNvPr>
          <p:cNvSpPr txBox="1">
            <a:spLocks/>
          </p:cNvSpPr>
          <p:nvPr/>
        </p:nvSpPr>
        <p:spPr>
          <a:xfrm>
            <a:off x="4807555" y="1901420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Training data (Original FPC data)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4E985-68EC-4456-94FC-655142FA2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99992"/>
            <a:ext cx="4193280" cy="18014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8CC7DD-B5B6-4C33-8106-C649654E5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73839" y="2199992"/>
            <a:ext cx="3047365" cy="57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1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6: 3D London South Bank University(LSBU) by LSTM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3620979" y="4219913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HFM of 3D test case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21</a:t>
            </a:fld>
            <a:endParaRPr lang="en-US"/>
          </a:p>
        </p:txBody>
      </p:sp>
      <p:sp>
        <p:nvSpPr>
          <p:cNvPr id="32" name="内容占位符 31">
            <a:extLst>
              <a:ext uri="{FF2B5EF4-FFF2-40B4-BE49-F238E27FC236}">
                <a16:creationId xmlns:a16="http://schemas.microsoft.com/office/drawing/2014/main" id="{8A7C36FF-4CCB-4050-A9D5-CFEAFD5CC3A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9147" y="2299463"/>
            <a:ext cx="3534229" cy="2613435"/>
          </a:xfrm>
        </p:spPr>
        <p:txBody>
          <a:bodyPr/>
          <a:lstStyle/>
          <a:p>
            <a:r>
              <a:rPr lang="en-US" dirty="0"/>
              <a:t>Using POD to compress, using 400 POD basis functions</a:t>
            </a:r>
          </a:p>
          <a:p>
            <a:r>
              <a:rPr lang="en-US" dirty="0"/>
              <a:t>In a cutting plane perpendicular to Z axis, Z = 10m</a:t>
            </a:r>
          </a:p>
          <a:p>
            <a:r>
              <a:rPr lang="en-US" dirty="0"/>
              <a:t>Result at 100 time step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78C935A-6BEF-41B6-93A0-996328B47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322" y="2022724"/>
            <a:ext cx="1914603" cy="21374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7B833C-B3F7-43ED-81FF-A174837A3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39" y="2033485"/>
            <a:ext cx="1914604" cy="2139611"/>
          </a:xfrm>
          <a:prstGeom prst="rect">
            <a:avLst/>
          </a:prstGeom>
        </p:spPr>
      </p:pic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7A76E62-C4E3-413B-BB0F-D82F86785303}"/>
              </a:ext>
            </a:extLst>
          </p:cNvPr>
          <p:cNvSpPr txBox="1">
            <a:spLocks/>
          </p:cNvSpPr>
          <p:nvPr/>
        </p:nvSpPr>
        <p:spPr>
          <a:xfrm>
            <a:off x="6666699" y="4222385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Prediction by LSTM for 3D test case</a:t>
            </a:r>
          </a:p>
        </p:txBody>
      </p:sp>
    </p:spTree>
    <p:extLst>
      <p:ext uri="{BB962C8B-B14F-4D97-AF65-F5344CB8AC3E}">
        <p14:creationId xmlns:p14="http://schemas.microsoft.com/office/powerpoint/2010/main" val="36640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7: 3D LSBU by GPR (10 PODs)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22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556752" y="2136759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POD to compress, using 10  POD basis functions</a:t>
            </a:r>
          </a:p>
          <a:p>
            <a:r>
              <a:rPr lang="en-US" dirty="0"/>
              <a:t>In a cutting plane perpendicular to Z axis, Z = 10m</a:t>
            </a:r>
          </a:p>
          <a:p>
            <a:r>
              <a:rPr lang="en-US" dirty="0"/>
              <a:t>Result at 100 time step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F0157C-E180-4522-B04A-EA3DAB439600}"/>
              </a:ext>
            </a:extLst>
          </p:cNvPr>
          <p:cNvSpPr txBox="1">
            <a:spLocks/>
          </p:cNvSpPr>
          <p:nvPr/>
        </p:nvSpPr>
        <p:spPr>
          <a:xfrm>
            <a:off x="3579607" y="4322288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HFM of 3D test case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FA3FB7-D458-4456-8525-C9786B2A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843" y="1969670"/>
            <a:ext cx="2041082" cy="2278669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FAD561A-3953-4504-9490-BF473B15E571}"/>
              </a:ext>
            </a:extLst>
          </p:cNvPr>
          <p:cNvSpPr txBox="1">
            <a:spLocks/>
          </p:cNvSpPr>
          <p:nvPr/>
        </p:nvSpPr>
        <p:spPr>
          <a:xfrm>
            <a:off x="6667829" y="4313219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Prediction by GPR for 3D test case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01B88C-EBFE-40BE-9095-AC3031E8E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829" y="1985164"/>
            <a:ext cx="2006552" cy="224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1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 case 8: 3D LSBU by GPR (400 PODs)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23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200" y="2108397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POD to compress, using 400  POD basis functions</a:t>
            </a:r>
          </a:p>
          <a:p>
            <a:pPr marL="0" indent="0">
              <a:buNone/>
            </a:pPr>
            <a:r>
              <a:rPr lang="en-US" dirty="0"/>
              <a:t>                   Much better!</a:t>
            </a:r>
          </a:p>
          <a:p>
            <a:r>
              <a:rPr lang="en-US" dirty="0"/>
              <a:t>In a cutting plane perpendicular to Z axis, Z = 10m</a:t>
            </a:r>
          </a:p>
          <a:p>
            <a:r>
              <a:rPr lang="en-US" dirty="0"/>
              <a:t>Result at 100 time step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2AF0157C-E180-4522-B04A-EA3DAB439600}"/>
              </a:ext>
            </a:extLst>
          </p:cNvPr>
          <p:cNvSpPr txBox="1">
            <a:spLocks/>
          </p:cNvSpPr>
          <p:nvPr/>
        </p:nvSpPr>
        <p:spPr>
          <a:xfrm>
            <a:off x="3553076" y="4300024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HFM of 3D test case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FA3FB7-D458-4456-8525-C9786B2AA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515" y="1921500"/>
            <a:ext cx="2050410" cy="2289082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FAD561A-3953-4504-9490-BF473B15E571}"/>
              </a:ext>
            </a:extLst>
          </p:cNvPr>
          <p:cNvSpPr txBox="1">
            <a:spLocks/>
          </p:cNvSpPr>
          <p:nvPr/>
        </p:nvSpPr>
        <p:spPr>
          <a:xfrm>
            <a:off x="6711156" y="4300024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Prediction by GPR for 3D test case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B4086D-A4DE-45F5-BEF8-6CEE1E535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80" y="1921500"/>
            <a:ext cx="2047086" cy="229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1486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24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altLang="zh-CN" sz="4000" dirty="0"/>
              <a:t>Comparison &amp; Discussion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00245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Discussion: Speed comparison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25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1E9A00-90C1-4FCD-AF2B-75AE85B2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791" y="1983405"/>
            <a:ext cx="4868067" cy="1735572"/>
          </a:xfrm>
          <a:prstGeom prst="rect">
            <a:avLst/>
          </a:prstGeom>
        </p:spPr>
      </p:pic>
      <p:sp>
        <p:nvSpPr>
          <p:cNvPr id="10" name="内容占位符 31">
            <a:extLst>
              <a:ext uri="{FF2B5EF4-FFF2-40B4-BE49-F238E27FC236}">
                <a16:creationId xmlns:a16="http://schemas.microsoft.com/office/drawing/2014/main" id="{CB9E25DF-D716-4AFC-9DD6-204193E1A3D0}"/>
              </a:ext>
            </a:extLst>
          </p:cNvPr>
          <p:cNvSpPr txBox="1">
            <a:spLocks/>
          </p:cNvSpPr>
          <p:nvPr/>
        </p:nvSpPr>
        <p:spPr>
          <a:xfrm>
            <a:off x="880187" y="1983405"/>
            <a:ext cx="2805405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 include (Read in data, compression, training, predicting, write to file)</a:t>
            </a:r>
          </a:p>
          <a:p>
            <a:r>
              <a:rPr lang="en-US" dirty="0"/>
              <a:t>LSTM is the fastest in speed.</a:t>
            </a:r>
          </a:p>
        </p:txBody>
      </p:sp>
    </p:spTree>
    <p:extLst>
      <p:ext uri="{BB962C8B-B14F-4D97-AF65-F5344CB8AC3E}">
        <p14:creationId xmlns:p14="http://schemas.microsoft.com/office/powerpoint/2010/main" val="106098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Discussion: Accuracy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26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199" y="1759936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6D038E3-8C04-4735-8D2C-1E3375B25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83114" y="3430400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point’s coordinate is x = 0.3, y = 0.2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Probe the velocity data of this point</a:t>
            </a:r>
            <a:endParaRPr lang="en-US" dirty="0"/>
          </a:p>
        </p:txBody>
      </p:sp>
      <p:sp>
        <p:nvSpPr>
          <p:cNvPr id="11" name="内容占位符 31">
            <a:extLst>
              <a:ext uri="{FF2B5EF4-FFF2-40B4-BE49-F238E27FC236}">
                <a16:creationId xmlns:a16="http://schemas.microsoft.com/office/drawing/2014/main" id="{A381C9E9-1CE8-4147-A5B1-C43018586214}"/>
              </a:ext>
            </a:extLst>
          </p:cNvPr>
          <p:cNvSpPr txBox="1">
            <a:spLocks/>
          </p:cNvSpPr>
          <p:nvPr/>
        </p:nvSpPr>
        <p:spPr>
          <a:xfrm>
            <a:off x="609599" y="2070537"/>
            <a:ext cx="3534229" cy="178776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Compare the probability density function (by frequency) of the HFM and the prediction. </a:t>
            </a:r>
          </a:p>
          <a:p>
            <a:r>
              <a:rPr lang="en-US" dirty="0"/>
              <a:t>Data comes from a fix point at the same coordinate.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8A1230F-EF2B-4EA9-AF69-37AB0A7CE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726" y="2340845"/>
            <a:ext cx="4130398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11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Discussion: Accuracy of 2D LSTM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27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199" y="1759936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55B45DD-EC6C-4EFE-9B41-E4223E57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01" y="1707502"/>
            <a:ext cx="3291322" cy="2648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9B47AA2-098D-4CA4-AFD0-7933B03D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18" y="1712674"/>
            <a:ext cx="3449120" cy="2662478"/>
          </a:xfrm>
          <a:prstGeom prst="rect">
            <a:avLst/>
          </a:prstGeom>
        </p:spPr>
      </p:pic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E5D323B4-4650-4667-8B28-B73B2DBE3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588" y="4392766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HFM’s velocity in u direction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AD98EE4C-62C5-4D4B-8185-9284CFB2D8A4}"/>
              </a:ext>
            </a:extLst>
          </p:cNvPr>
          <p:cNvSpPr txBox="1">
            <a:spLocks/>
          </p:cNvSpPr>
          <p:nvPr/>
        </p:nvSpPr>
        <p:spPr>
          <a:xfrm>
            <a:off x="4540705" y="4375152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Prediction’s velocity in u direction</a:t>
            </a:r>
          </a:p>
        </p:txBody>
      </p:sp>
    </p:spTree>
    <p:extLst>
      <p:ext uri="{BB962C8B-B14F-4D97-AF65-F5344CB8AC3E}">
        <p14:creationId xmlns:p14="http://schemas.microsoft.com/office/powerpoint/2010/main" val="26581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/>
          <a:p>
            <a:r>
              <a:rPr lang="en-US" altLang="zh-CN" dirty="0"/>
              <a:t>Comparison &amp; Discussion: Accuracy of 2D GPR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28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199" y="1759936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B47AA2-098D-4CA4-AFD0-7933B03D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94" y="1777498"/>
            <a:ext cx="3365144" cy="2597654"/>
          </a:xfrm>
          <a:prstGeom prst="rect">
            <a:avLst/>
          </a:prstGeom>
        </p:spPr>
      </p:pic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E5D323B4-4650-4667-8B28-B73B2DBE3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9588" y="4392766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HFM’s velocity in u direction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AD98EE4C-62C5-4D4B-8185-9284CFB2D8A4}"/>
              </a:ext>
            </a:extLst>
          </p:cNvPr>
          <p:cNvSpPr txBox="1">
            <a:spLocks/>
          </p:cNvSpPr>
          <p:nvPr/>
        </p:nvSpPr>
        <p:spPr>
          <a:xfrm>
            <a:off x="4735513" y="4375152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Prediction’s velocity in u direction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29EDA-00A2-4BFA-9063-0261C753E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00" y="1759936"/>
            <a:ext cx="3352093" cy="260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09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Discussion: Accuracy of 2D DD-GPR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29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199" y="1759936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9B47AA2-098D-4CA4-AFD0-7933B03DF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078" y="1820713"/>
            <a:ext cx="3309160" cy="2554439"/>
          </a:xfrm>
          <a:prstGeom prst="rect">
            <a:avLst/>
          </a:prstGeom>
        </p:spPr>
      </p:pic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E5D323B4-4650-4667-8B28-B73B2DBE3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6014" y="4392766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HFM’s velocity in u direction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AD98EE4C-62C5-4D4B-8185-9284CFB2D8A4}"/>
              </a:ext>
            </a:extLst>
          </p:cNvPr>
          <p:cNvSpPr txBox="1">
            <a:spLocks/>
          </p:cNvSpPr>
          <p:nvPr/>
        </p:nvSpPr>
        <p:spPr>
          <a:xfrm>
            <a:off x="4460875" y="4375152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Prediction’s velocity in u direction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B702DA-7E6E-4A1F-8B94-8A93D61A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01" y="1820204"/>
            <a:ext cx="3210980" cy="250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1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3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sz="4400" dirty="0"/>
              <a:t>Background </a:t>
            </a:r>
            <a:r>
              <a:rPr lang="en-US" altLang="zh-CN" sz="4400" dirty="0"/>
              <a:t>&amp; Motivation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478749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Comparison &amp; Discussion: Accuracy of 3D GPR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30</a:t>
            </a:fld>
            <a:endParaRPr lang="en-US"/>
          </a:p>
        </p:txBody>
      </p:sp>
      <p:sp>
        <p:nvSpPr>
          <p:cNvPr id="12" name="内容占位符 31">
            <a:extLst>
              <a:ext uri="{FF2B5EF4-FFF2-40B4-BE49-F238E27FC236}">
                <a16:creationId xmlns:a16="http://schemas.microsoft.com/office/drawing/2014/main" id="{75AFBD63-6932-4F7C-8203-EE0EB97716AF}"/>
              </a:ext>
            </a:extLst>
          </p:cNvPr>
          <p:cNvSpPr txBox="1">
            <a:spLocks/>
          </p:cNvSpPr>
          <p:nvPr/>
        </p:nvSpPr>
        <p:spPr>
          <a:xfrm>
            <a:off x="457199" y="1759936"/>
            <a:ext cx="3534229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文本占位符 9">
            <a:extLst>
              <a:ext uri="{FF2B5EF4-FFF2-40B4-BE49-F238E27FC236}">
                <a16:creationId xmlns:a16="http://schemas.microsoft.com/office/drawing/2014/main" id="{E5D323B4-4650-4667-8B28-B73B2DBE35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5363" y="3929854"/>
            <a:ext cx="3951287" cy="42790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HFM’s velocity in u direction</a:t>
            </a:r>
          </a:p>
        </p:txBody>
      </p:sp>
      <p:sp>
        <p:nvSpPr>
          <p:cNvPr id="18" name="文本占位符 9">
            <a:extLst>
              <a:ext uri="{FF2B5EF4-FFF2-40B4-BE49-F238E27FC236}">
                <a16:creationId xmlns:a16="http://schemas.microsoft.com/office/drawing/2014/main" id="{AD98EE4C-62C5-4D4B-8185-9284CFB2D8A4}"/>
              </a:ext>
            </a:extLst>
          </p:cNvPr>
          <p:cNvSpPr txBox="1">
            <a:spLocks/>
          </p:cNvSpPr>
          <p:nvPr/>
        </p:nvSpPr>
        <p:spPr>
          <a:xfrm>
            <a:off x="5637176" y="3947246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Frequency distribution of Prediction’s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velocity  in u direction with 400 POD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754EC14-F8C1-44DB-9E62-987C1CBF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40" y="2176337"/>
            <a:ext cx="2122778" cy="163066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8463EA-92A1-413E-86C0-E10237F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925" y="2135981"/>
            <a:ext cx="2117790" cy="1671023"/>
          </a:xfrm>
          <a:prstGeom prst="rect">
            <a:avLst/>
          </a:prstGeom>
        </p:spPr>
      </p:pic>
      <p:sp>
        <p:nvSpPr>
          <p:cNvPr id="16" name="文本占位符 9">
            <a:extLst>
              <a:ext uri="{FF2B5EF4-FFF2-40B4-BE49-F238E27FC236}">
                <a16:creationId xmlns:a16="http://schemas.microsoft.com/office/drawing/2014/main" id="{50AF359E-F1D0-4DC7-9A74-7541A5568D89}"/>
              </a:ext>
            </a:extLst>
          </p:cNvPr>
          <p:cNvSpPr txBox="1">
            <a:spLocks/>
          </p:cNvSpPr>
          <p:nvPr/>
        </p:nvSpPr>
        <p:spPr>
          <a:xfrm>
            <a:off x="321190" y="3906176"/>
            <a:ext cx="3951287" cy="4279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Point for probing velocity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F384DFC-2D6F-4A54-9251-2374BEAF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73" y="2146956"/>
            <a:ext cx="3236119" cy="16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9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31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altLang="zh-CN" sz="4400" dirty="0"/>
              <a:t>Conclusion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71068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EE78676-F912-4BA2-BC20-B851F89081D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C773484-31E7-4E59-A1B1-6DD2FBF132A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32</a:t>
            </a:fld>
            <a:endParaRPr lang="en-US"/>
          </a:p>
        </p:txBody>
      </p:sp>
      <p:sp>
        <p:nvSpPr>
          <p:cNvPr id="11" name="内容占位符 31">
            <a:extLst>
              <a:ext uri="{FF2B5EF4-FFF2-40B4-BE49-F238E27FC236}">
                <a16:creationId xmlns:a16="http://schemas.microsoft.com/office/drawing/2014/main" id="{A381C9E9-1CE8-4147-A5B1-C43018586214}"/>
              </a:ext>
            </a:extLst>
          </p:cNvPr>
          <p:cNvSpPr txBox="1">
            <a:spLocks/>
          </p:cNvSpPr>
          <p:nvPr/>
        </p:nvSpPr>
        <p:spPr>
          <a:xfrm>
            <a:off x="1264873" y="2063517"/>
            <a:ext cx="6614253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Using ROM for fluid flow problems will effectively speed up the prediction process. 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LSTM's offline training has the advantage in speed. </a:t>
            </a:r>
          </a:p>
          <a:p>
            <a:pPr marL="0" indent="0">
              <a:buNone/>
            </a:pPr>
            <a:endParaRPr lang="en-US" sz="800" dirty="0"/>
          </a:p>
          <a:p>
            <a:r>
              <a:rPr lang="en-US" dirty="0"/>
              <a:t>Both LSTM and GPR can learn the features of fluid flow in reduced space.</a:t>
            </a:r>
          </a:p>
        </p:txBody>
      </p:sp>
    </p:spTree>
    <p:extLst>
      <p:ext uri="{BB962C8B-B14F-4D97-AF65-F5344CB8AC3E}">
        <p14:creationId xmlns:p14="http://schemas.microsoft.com/office/powerpoint/2010/main" val="3332187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93735-83F2-4E5F-A7E8-1D5E557FCF5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196D39-8049-4D5D-9295-B14200B877B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33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11A6C9-3E38-495A-B568-0F5117C4E65D}"/>
              </a:ext>
            </a:extLst>
          </p:cNvPr>
          <p:cNvSpPr txBox="1">
            <a:spLocks/>
          </p:cNvSpPr>
          <p:nvPr/>
        </p:nvSpPr>
        <p:spPr>
          <a:xfrm>
            <a:off x="3283857" y="1921474"/>
            <a:ext cx="2576286" cy="380667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85CA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6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39825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</a:t>
            </a:r>
            <a:r>
              <a:rPr lang="en-US" altLang="zh-CN" dirty="0"/>
              <a:t>&amp; 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7486" y="2032921"/>
            <a:ext cx="8229600" cy="26134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700" dirty="0"/>
              <a:t>Simulation for fluid flow problems governed by N-S equation is slow.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Reduced Order Modelling(ROM) can speed up the simulation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Faster speed could enable real-time decision making</a:t>
            </a:r>
          </a:p>
          <a:p>
            <a:pPr>
              <a:lnSpc>
                <a:spcPct val="150000"/>
              </a:lnSpc>
            </a:pPr>
            <a:r>
              <a:rPr lang="en-US" sz="1700" dirty="0"/>
              <a:t>ROM can exploit Domain Decomposition (DD) methods to increase its accuracy and further reduce the computational time for large system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DC620031-1FBB-4B45-A40A-6A45137E853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259665D-D32D-4668-8065-59FF5F6B48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6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0C866A-6ABE-4146-A7EE-AF26F184DB8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8C5930-FEC5-4535-8F49-D5E490A2393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5</a:t>
            </a:fld>
            <a:endParaRPr 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46D1B1A-3616-46BC-9310-6D697ED26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44933"/>
            <a:ext cx="8229600" cy="380667"/>
          </a:xfrm>
        </p:spPr>
        <p:txBody>
          <a:bodyPr/>
          <a:lstStyle/>
          <a:p>
            <a:pPr algn="ctr"/>
            <a:r>
              <a:rPr lang="en-US" sz="4400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6789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/>
          <a:p>
            <a:r>
              <a:rPr lang="en-US" dirty="0"/>
              <a:t>Algorithm describing the application of an example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C6C091CB-CAE3-4C0C-A492-E1791F8F6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967" y="1825418"/>
            <a:ext cx="6536065" cy="2613025"/>
          </a:xfr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80DC15-85DB-4FDA-A675-06F1FDF03B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7E26A-A98D-44F0-9141-DC00070E93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496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Fidelity Data (2D &amp; 3D Test Case)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80DC15-85DB-4FDA-A675-06F1FDF03B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7E26A-A98D-44F0-9141-DC00070E93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7</a:t>
            </a:fld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BF3BFE1-C1CD-4DC1-B2EC-183E25313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7525" y="2675350"/>
            <a:ext cx="3790949" cy="706114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1EAE42-409B-4452-8A42-B08BDBEC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513" y="2195997"/>
            <a:ext cx="3951287" cy="166482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D7F318A-431F-4B86-BE54-1018A43C2C4C}"/>
              </a:ext>
            </a:extLst>
          </p:cNvPr>
          <p:cNvSpPr txBox="1">
            <a:spLocks/>
          </p:cNvSpPr>
          <p:nvPr/>
        </p:nvSpPr>
        <p:spPr>
          <a:xfrm>
            <a:off x="4647831" y="4191285"/>
            <a:ext cx="3951287" cy="427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HFD for 3D London South Bank test case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E9CB5214-36A1-4692-AC99-5806C3162117}"/>
              </a:ext>
            </a:extLst>
          </p:cNvPr>
          <p:cNvSpPr txBox="1">
            <a:spLocks/>
          </p:cNvSpPr>
          <p:nvPr/>
        </p:nvSpPr>
        <p:spPr>
          <a:xfrm>
            <a:off x="488581" y="4191285"/>
            <a:ext cx="3951287" cy="4279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HFD for 2D flow past a cylinder test case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53DB8C9-A986-4BEB-83EB-45D248F025A9}"/>
              </a:ext>
            </a:extLst>
          </p:cNvPr>
          <p:cNvSpPr txBox="1">
            <a:spLocks/>
          </p:cNvSpPr>
          <p:nvPr/>
        </p:nvSpPr>
        <p:spPr>
          <a:xfrm>
            <a:off x="1340417" y="3460545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Freedom: 11036 * 2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B869DB-55AB-47DA-9868-2CD231A848D5}"/>
              </a:ext>
            </a:extLst>
          </p:cNvPr>
          <p:cNvSpPr txBox="1">
            <a:spLocks/>
          </p:cNvSpPr>
          <p:nvPr/>
        </p:nvSpPr>
        <p:spPr>
          <a:xfrm>
            <a:off x="5707630" y="3938105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/>
              <a:t>Freedom: 670975 *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02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/>
          <a:p>
            <a:r>
              <a:rPr lang="en-US" altLang="zh-CN" dirty="0"/>
              <a:t>Compression: Proper Orthogonal Decomposition (POD)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80DC15-85DB-4FDA-A675-06F1FDF03B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7E26A-A98D-44F0-9141-DC00070E93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8</a:t>
            </a:fld>
            <a:endParaRPr 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432B2E69-D04E-482F-970F-98479CE48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7192" y="1896560"/>
            <a:ext cx="3312367" cy="657936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A6A22FF-FEDE-4931-A8D9-22F021986B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92" y="1908116"/>
            <a:ext cx="3312367" cy="64099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C8B2B1-261D-4441-B587-AC276D898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92" y="2743449"/>
            <a:ext cx="3312367" cy="6592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94D5B87-E0F3-4216-A40E-A4E7F93F9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192" y="2748210"/>
            <a:ext cx="3312367" cy="64552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D9EFFE5-F6FB-4C48-B017-4BA4ED3A7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192" y="3603193"/>
            <a:ext cx="3312367" cy="6592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4C2A32E-96F0-4580-863F-F24F6599F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192" y="3593634"/>
            <a:ext cx="3312367" cy="64352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52AE0A7-BD8C-4903-88F2-9558F4E3D69A}"/>
              </a:ext>
            </a:extLst>
          </p:cNvPr>
          <p:cNvSpPr/>
          <p:nvPr/>
        </p:nvSpPr>
        <p:spPr>
          <a:xfrm>
            <a:off x="3132796" y="4349756"/>
            <a:ext cx="342112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6 POD basis functions for </a:t>
            </a:r>
            <a:r>
              <a:rPr lang="en-US" altLang="zh-CN" sz="1200" dirty="0"/>
              <a:t>Flow Past a Cylinder </a:t>
            </a:r>
            <a:endParaRPr lang="en-US" sz="1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17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Compression: DD-POD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80DC15-85DB-4FDA-A675-06F1FDF03B3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7E26A-A98D-44F0-9141-DC00070E93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5D60B94-3423-4FDD-B050-7F6465D1057D}" type="slidenum">
              <a:rPr lang="en-US" smtClean="0"/>
              <a:t>9</a:t>
            </a:fld>
            <a:endParaRPr 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528AF4-B480-44FC-83D6-FC45F350E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01" y="1810432"/>
            <a:ext cx="3516284" cy="6950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B7352A-D4BE-474B-B932-D60C56612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201" y="1814837"/>
            <a:ext cx="3516284" cy="67920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24880F0-F992-4FB2-ABE5-5671EA628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01" y="2643278"/>
            <a:ext cx="3516284" cy="6781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1B893-EA56-4FDC-B09E-B879040D86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201" y="2634777"/>
            <a:ext cx="3516284" cy="67582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FCF4F7-3FF8-48B3-83CB-69671A7E0A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01" y="3457485"/>
            <a:ext cx="3516284" cy="667481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542E42A-1D05-4C1E-9CAB-3AF9E7922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201" y="3454308"/>
            <a:ext cx="3516284" cy="683371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3C1FD533-8D9E-4C0A-AE70-9296BF4062FE}"/>
              </a:ext>
            </a:extLst>
          </p:cNvPr>
          <p:cNvSpPr/>
          <p:nvPr/>
        </p:nvSpPr>
        <p:spPr>
          <a:xfrm>
            <a:off x="3169703" y="4313971"/>
            <a:ext cx="3693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rial"/>
                <a:cs typeface="Arial"/>
              </a:rPr>
              <a:t>6 DD-POD basis functions for </a:t>
            </a:r>
            <a:r>
              <a:rPr lang="en-US" altLang="zh-CN" sz="1200" dirty="0"/>
              <a:t>Flow Past a Cylinder </a:t>
            </a:r>
            <a:endParaRPr lang="en-US" sz="1200" dirty="0">
              <a:latin typeface="Arial"/>
              <a:cs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F40885-55FC-4134-BC5A-1BCC52CD9B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0637" y="1028874"/>
            <a:ext cx="3463214" cy="64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22312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1076</Words>
  <Application>Microsoft Office PowerPoint</Application>
  <PresentationFormat>全屏显示(16:9)</PresentationFormat>
  <Paragraphs>185</Paragraphs>
  <Slides>33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5" baseType="lpstr">
      <vt:lpstr>Arial</vt:lpstr>
      <vt:lpstr>Imperial College London Theme</vt:lpstr>
      <vt:lpstr>Model Reduction Using Machine Learning Methods with Domain Decomposition for Fluid Flow Problems</vt:lpstr>
      <vt:lpstr>Contents</vt:lpstr>
      <vt:lpstr>Background &amp; Motivation</vt:lpstr>
      <vt:lpstr>Background &amp; Motivation</vt:lpstr>
      <vt:lpstr>Algorithm</vt:lpstr>
      <vt:lpstr>Algorithm describing the application of an example</vt:lpstr>
      <vt:lpstr>High Fidelity Data (2D &amp; 3D Test Case)</vt:lpstr>
      <vt:lpstr>Compression: Proper Orthogonal Decomposition (POD)</vt:lpstr>
      <vt:lpstr>Compression: DD-POD</vt:lpstr>
      <vt:lpstr>Training in Reduced Space: Long Short Term Memory (LSTM)  &amp; Gaussian Process Regression (GPR)</vt:lpstr>
      <vt:lpstr>Training in Reduced Space: DD-LSTM  DD-GPR</vt:lpstr>
      <vt:lpstr>Predicting in Reduced Space</vt:lpstr>
      <vt:lpstr>Software</vt:lpstr>
      <vt:lpstr>Software</vt:lpstr>
      <vt:lpstr>Test cases</vt:lpstr>
      <vt:lpstr>Test case 1: 1D Square Wave using LSTM</vt:lpstr>
      <vt:lpstr>Test case 2: 1D Square Wave using DD-LSTM</vt:lpstr>
      <vt:lpstr>Test case 3: 2D Flow Past a Cylinder (FPC) using LSTM</vt:lpstr>
      <vt:lpstr>Test case 4: 2D FPC using GPR</vt:lpstr>
      <vt:lpstr>Test case 5: 2D FPC using DD-GPR</vt:lpstr>
      <vt:lpstr>Test case 6: 3D London South Bank University(LSBU) by LSTM</vt:lpstr>
      <vt:lpstr>Test case 7: 3D LSBU by GPR (10 PODs)</vt:lpstr>
      <vt:lpstr>Test case 8: 3D LSBU by GPR (400 PODs)</vt:lpstr>
      <vt:lpstr>Comparison &amp; Discussion</vt:lpstr>
      <vt:lpstr>Comparison &amp; Discussion: Speed comparison</vt:lpstr>
      <vt:lpstr>Comparison &amp; Discussion: Accuracy</vt:lpstr>
      <vt:lpstr>Comparison &amp; Discussion: Accuracy of 2D LSTM</vt:lpstr>
      <vt:lpstr>Comparison &amp; Discussion: Accuracy of 2D GPR</vt:lpstr>
      <vt:lpstr>Comparison &amp; Discussion: Accuracy of 2D DD-GPR</vt:lpstr>
      <vt:lpstr>Comparison &amp; Discussion: Accuracy of 3D GPR</vt:lpstr>
      <vt:lpstr>Conclusion</vt:lpstr>
      <vt:lpstr>Conclusion</vt:lpstr>
      <vt:lpstr>PowerPoint 演示文稿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Song Wade</cp:lastModifiedBy>
  <cp:revision>196</cp:revision>
  <dcterms:created xsi:type="dcterms:W3CDTF">2017-02-16T14:49:58Z</dcterms:created>
  <dcterms:modified xsi:type="dcterms:W3CDTF">2019-09-09T13:33:31Z</dcterms:modified>
</cp:coreProperties>
</file>